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2"/>
  </p:notesMasterIdLst>
  <p:handoutMasterIdLst>
    <p:handoutMasterId r:id="rId83"/>
  </p:handoutMasterIdLst>
  <p:sldIdLst>
    <p:sldId id="256" r:id="rId2"/>
    <p:sldId id="264" r:id="rId3"/>
    <p:sldId id="281" r:id="rId4"/>
    <p:sldId id="314" r:id="rId5"/>
    <p:sldId id="283" r:id="rId6"/>
    <p:sldId id="284" r:id="rId7"/>
    <p:sldId id="285" r:id="rId8"/>
    <p:sldId id="286" r:id="rId9"/>
    <p:sldId id="305" r:id="rId10"/>
    <p:sldId id="287" r:id="rId11"/>
    <p:sldId id="296" r:id="rId12"/>
    <p:sldId id="258" r:id="rId13"/>
    <p:sldId id="300" r:id="rId14"/>
    <p:sldId id="289" r:id="rId15"/>
    <p:sldId id="290" r:id="rId16"/>
    <p:sldId id="292" r:id="rId17"/>
    <p:sldId id="293" r:id="rId18"/>
    <p:sldId id="294" r:id="rId19"/>
    <p:sldId id="298" r:id="rId20"/>
    <p:sldId id="297" r:id="rId21"/>
    <p:sldId id="299" r:id="rId22"/>
    <p:sldId id="295" r:id="rId23"/>
    <p:sldId id="302" r:id="rId24"/>
    <p:sldId id="303" r:id="rId25"/>
    <p:sldId id="331" r:id="rId26"/>
    <p:sldId id="304" r:id="rId27"/>
    <p:sldId id="265" r:id="rId28"/>
    <p:sldId id="278" r:id="rId29"/>
    <p:sldId id="257" r:id="rId30"/>
    <p:sldId id="262" r:id="rId31"/>
    <p:sldId id="263" r:id="rId32"/>
    <p:sldId id="273" r:id="rId33"/>
    <p:sldId id="266" r:id="rId34"/>
    <p:sldId id="267" r:id="rId35"/>
    <p:sldId id="268" r:id="rId36"/>
    <p:sldId id="269" r:id="rId37"/>
    <p:sldId id="325" r:id="rId38"/>
    <p:sldId id="270" r:id="rId39"/>
    <p:sldId id="271" r:id="rId40"/>
    <p:sldId id="272" r:id="rId41"/>
    <p:sldId id="274" r:id="rId42"/>
    <p:sldId id="279" r:id="rId43"/>
    <p:sldId id="280" r:id="rId44"/>
    <p:sldId id="275" r:id="rId45"/>
    <p:sldId id="326" r:id="rId46"/>
    <p:sldId id="327" r:id="rId47"/>
    <p:sldId id="328" r:id="rId48"/>
    <p:sldId id="276" r:id="rId49"/>
    <p:sldId id="329" r:id="rId50"/>
    <p:sldId id="277" r:id="rId51"/>
    <p:sldId id="333" r:id="rId52"/>
    <p:sldId id="306" r:id="rId53"/>
    <p:sldId id="307" r:id="rId54"/>
    <p:sldId id="259" r:id="rId55"/>
    <p:sldId id="309" r:id="rId56"/>
    <p:sldId id="336" r:id="rId57"/>
    <p:sldId id="338" r:id="rId58"/>
    <p:sldId id="339" r:id="rId59"/>
    <p:sldId id="340" r:id="rId60"/>
    <p:sldId id="341" r:id="rId61"/>
    <p:sldId id="342" r:id="rId62"/>
    <p:sldId id="313" r:id="rId63"/>
    <p:sldId id="330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15" r:id="rId72"/>
    <p:sldId id="323" r:id="rId73"/>
    <p:sldId id="310" r:id="rId74"/>
    <p:sldId id="324" r:id="rId75"/>
    <p:sldId id="334" r:id="rId76"/>
    <p:sldId id="311" r:id="rId77"/>
    <p:sldId id="312" r:id="rId78"/>
    <p:sldId id="332" r:id="rId79"/>
    <p:sldId id="261" r:id="rId80"/>
    <p:sldId id="335" r:id="rId8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314"/>
            <p14:sldId id="283"/>
            <p14:sldId id="284"/>
            <p14:sldId id="285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96"/>
            <p14:sldId id="258"/>
            <p14:sldId id="300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  <p14:sldId id="331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325"/>
            <p14:sldId id="270"/>
            <p14:sldId id="271"/>
            <p14:sldId id="272"/>
            <p14:sldId id="274"/>
            <p14:sldId id="279"/>
            <p14:sldId id="280"/>
            <p14:sldId id="275"/>
            <p14:sldId id="326"/>
            <p14:sldId id="327"/>
            <p14:sldId id="328"/>
            <p14:sldId id="276"/>
            <p14:sldId id="329"/>
            <p14:sldId id="277"/>
            <p14:sldId id="333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9"/>
            <p14:sldId id="336"/>
            <p14:sldId id="338"/>
            <p14:sldId id="339"/>
            <p14:sldId id="340"/>
            <p14:sldId id="341"/>
            <p14:sldId id="342"/>
            <p14:sldId id="313"/>
            <p14:sldId id="330"/>
            <p14:sldId id="316"/>
            <p14:sldId id="317"/>
            <p14:sldId id="318"/>
            <p14:sldId id="319"/>
            <p14:sldId id="320"/>
            <p14:sldId id="321"/>
            <p14:sldId id="322"/>
            <p14:sldId id="315"/>
            <p14:sldId id="323"/>
            <p14:sldId id="310"/>
            <p14:sldId id="324"/>
            <p14:sldId id="334"/>
            <p14:sldId id="311"/>
          </p14:sldIdLst>
        </p14:section>
        <p14:section name="Outro" id="{B4067A92-2F57-0A46-B06C-D704CA0C2A5D}">
          <p14:sldIdLst>
            <p14:sldId id="312"/>
            <p14:sldId id="332"/>
            <p14:sldId id="261"/>
            <p14:sldId id="33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65" autoAdjust="0"/>
    <p:restoredTop sz="88055" autoAdjust="0"/>
  </p:normalViewPr>
  <p:slideViewPr>
    <p:cSldViewPr snapToGrid="0" snapToObjects="1">
      <p:cViewPr varScale="1">
        <p:scale>
          <a:sx n="150" d="100"/>
          <a:sy n="150" d="100"/>
        </p:scale>
        <p:origin x="-1152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notesMaster" Target="notesMasters/notesMaster1.xml"/><Relationship Id="rId83" Type="http://schemas.openxmlformats.org/officeDocument/2006/relationships/handoutMaster" Target="handoutMasters/handoutMaster1.xml"/><Relationship Id="rId84" Type="http://schemas.openxmlformats.org/officeDocument/2006/relationships/printerSettings" Target="printerSettings/printerSettings1.bin"/><Relationship Id="rId85" Type="http://schemas.openxmlformats.org/officeDocument/2006/relationships/presProps" Target="presProps.xml"/><Relationship Id="rId86" Type="http://schemas.openxmlformats.org/officeDocument/2006/relationships/viewProps" Target="viewProps.xml"/><Relationship Id="rId87" Type="http://schemas.openxmlformats.org/officeDocument/2006/relationships/theme" Target="theme/theme1.xml"/><Relationship Id="rId8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6/3/13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6/3/13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June 3,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June 3,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June 3,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June 3,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June 3,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June 3,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sub-problems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603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23926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371804" y="4546878"/>
            <a:ext cx="1886114" cy="723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0"/>
            <a:ext cx="8229600" cy="1838364"/>
          </a:xfrm>
        </p:spPr>
        <p:txBody>
          <a:bodyPr>
            <a:normAutofit/>
          </a:bodyPr>
          <a:lstStyle/>
          <a:p>
            <a:r>
              <a:rPr lang="en-US" dirty="0" smtClean="0"/>
              <a:t>Example: Converting an image to gray scale</a:t>
            </a:r>
          </a:p>
          <a:p>
            <a:pPr lvl="1"/>
            <a:r>
              <a:rPr lang="en-US" dirty="0" smtClean="0"/>
              <a:t>Weighted average of each pixel’s RGB values</a:t>
            </a:r>
          </a:p>
          <a:p>
            <a:pPr lvl="2"/>
            <a:r>
              <a:rPr lang="en-US" dirty="0" smtClean="0"/>
              <a:t>Sum of products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44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918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Image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 – Sum of products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1"/>
                </a:solidFill>
              </a:rPr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82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NEON “D”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pic>
        <p:nvPicPr>
          <p:cNvPr id="5" name="Picture 4" descr="apply-ope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416" y="1694483"/>
            <a:ext cx="5275222" cy="45300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472349" y="5761764"/>
            <a:ext cx="1473527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Zynq</a:t>
            </a:r>
            <a:r>
              <a:rPr lang="en-US" dirty="0" smtClean="0"/>
              <a:t> 7020 </a:t>
            </a:r>
            <a:r>
              <a:rPr lang="en-US" dirty="0" err="1" smtClean="0"/>
              <a:t>SoC</a:t>
            </a:r>
            <a:r>
              <a:rPr lang="en-US" dirty="0" smtClean="0"/>
              <a:t>: </a:t>
            </a:r>
            <a:r>
              <a:rPr lang="en-US" dirty="0" err="1" smtClean="0"/>
              <a:t>ZedBoard</a:t>
            </a:r>
            <a:endParaRPr lang="en-US" dirty="0" smtClean="0"/>
          </a:p>
          <a:p>
            <a:pPr lvl="1"/>
            <a:r>
              <a:rPr lang="en-US" dirty="0" smtClean="0"/>
              <a:t>Dual Core ARM with 667MHz Core Frequency</a:t>
            </a:r>
          </a:p>
          <a:p>
            <a:pPr lvl="1"/>
            <a:r>
              <a:rPr lang="en-US" dirty="0" smtClean="0"/>
              <a:t>512MB DDR3-1066 RAM</a:t>
            </a:r>
          </a:p>
          <a:p>
            <a:pPr lvl="1"/>
            <a:r>
              <a:rPr lang="en-US" dirty="0" smtClean="0"/>
              <a:t>USB/HDMI/Audio/Ethernet/…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6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2983360"/>
            <a:ext cx="1187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841200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382446"/>
            <a:ext cx="5769469" cy="525073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34584" y="3215369"/>
            <a:ext cx="17524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 +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Accumulate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28838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154841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4057928"/>
            <a:ext cx="1546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Shift Right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80367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681298" y="4939087"/>
            <a:ext cx="2202231" cy="6535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14374" y="4836203"/>
            <a:ext cx="3996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FACTOR = # of elements</a:t>
            </a:r>
          </a:p>
          <a:p>
            <a:r>
              <a:rPr lang="en-US" sz="2400" dirty="0">
                <a:solidFill>
                  <a:schemeClr val="accent2"/>
                </a:solidFill>
                <a:latin typeface="HelveticaNeueLT Com 45 Lt"/>
              </a:rPr>
              <a:t>p</a:t>
            </a:r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rocessed per iteration (24)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35959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716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is</a:t>
            </a:r>
          </a:p>
          <a:p>
            <a:pPr lvl="1"/>
            <a:r>
              <a:rPr lang="en-US" dirty="0" smtClean="0"/>
              <a:t>simple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  <a:endParaRPr lang="en-US" dirty="0" smtClean="0"/>
          </a:p>
          <a:p>
            <a:pPr lvl="1"/>
            <a:r>
              <a:rPr lang="en-US" u="sng" dirty="0" smtClean="0"/>
              <a:t>built </a:t>
            </a:r>
            <a:r>
              <a:rPr lang="en-US" u="sng" dirty="0" smtClean="0"/>
              <a:t>with concurrency in mind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Go-Routines 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</a:t>
            </a:r>
            <a:r>
              <a:rPr lang="en-US" dirty="0" smtClean="0"/>
              <a:t> keyword)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ightweight threads scheduled by the Go runtime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oncurrently execute </a:t>
            </a:r>
            <a:r>
              <a:rPr lang="en-US" b="1" i="1" dirty="0" smtClean="0"/>
              <a:t>any </a:t>
            </a:r>
            <a:r>
              <a:rPr lang="en-US" dirty="0" smtClean="0"/>
              <a:t>function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dirty="0"/>
              <a:t>s</a:t>
            </a:r>
            <a:r>
              <a:rPr lang="en-US" dirty="0" smtClean="0"/>
              <a:t>equential execution:</a:t>
            </a:r>
            <a:endParaRPr lang="en-US" dirty="0"/>
          </a:p>
          <a:p>
            <a:pPr marL="457200" lvl="1" indent="0" algn="ctr">
              <a:buNone/>
            </a:pP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function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(parameter1, 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parameterN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…)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635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Go-Routines 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</a:t>
            </a:r>
            <a:r>
              <a:rPr lang="en-US" dirty="0" smtClean="0"/>
              <a:t> keyword)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ightweight threads scheduled by the Go runtime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oncurrently execute </a:t>
            </a:r>
            <a:r>
              <a:rPr lang="en-US" b="1" i="1" dirty="0" smtClean="0"/>
              <a:t>any </a:t>
            </a:r>
            <a:r>
              <a:rPr lang="en-US" dirty="0" smtClean="0"/>
              <a:t>function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dirty="0"/>
              <a:t>c</a:t>
            </a:r>
            <a:r>
              <a:rPr lang="en-US" dirty="0" smtClean="0"/>
              <a:t>oncurrent execution:</a:t>
            </a:r>
            <a:endParaRPr lang="en-US" dirty="0"/>
          </a:p>
          <a:p>
            <a:pPr marL="457200" lvl="1" indent="0" algn="ctr">
              <a:buNone/>
            </a:pPr>
            <a:r>
              <a:rPr lang="en-US" dirty="0">
                <a:solidFill>
                  <a:srgbClr val="FF7800"/>
                </a:solidFill>
                <a:latin typeface="SourceCodePro-Regular"/>
              </a:rPr>
              <a:t>g</a:t>
            </a:r>
            <a:r>
              <a:rPr lang="en-US" dirty="0" smtClean="0">
                <a:solidFill>
                  <a:srgbClr val="FF7800"/>
                </a:solidFill>
                <a:latin typeface="SourceCodePro-Regular"/>
              </a:rPr>
              <a:t>o </a:t>
            </a: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function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(parameter1, 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parameterN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…)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243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 smtClean="0"/>
              <a:t>first-class value (i.e. handled as a primitive)</a:t>
            </a:r>
            <a:endParaRPr lang="en-US" dirty="0"/>
          </a:p>
          <a:p>
            <a:pPr lvl="1"/>
            <a:r>
              <a:rPr lang="en-US" dirty="0"/>
              <a:t>t</a:t>
            </a:r>
            <a:r>
              <a:rPr lang="en-US" dirty="0" smtClean="0"/>
              <a:t>hread-safe communication mechanism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uffered / </a:t>
            </a:r>
            <a:r>
              <a:rPr lang="en-US" dirty="0" err="1" smtClean="0"/>
              <a:t>unbuffered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310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reate channel</a:t>
            </a:r>
          </a:p>
          <a:p>
            <a:pPr lvl="1"/>
            <a:endParaRPr lang="en-US" dirty="0" smtClean="0"/>
          </a:p>
          <a:p>
            <a:pPr marL="457200" lvl="1" indent="0" algn="ctr">
              <a:buNone/>
            </a:pPr>
            <a:r>
              <a:rPr lang="en-US" dirty="0" err="1">
                <a:solidFill>
                  <a:prstClr val="black"/>
                </a:solidFill>
                <a:latin typeface="SourceCodePro-Regular"/>
              </a:rPr>
              <a:t>c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han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 :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95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using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end data to channel</a:t>
            </a:r>
          </a:p>
          <a:p>
            <a:pPr lvl="1"/>
            <a:endParaRPr lang="en-US" dirty="0" smtClean="0"/>
          </a:p>
          <a:p>
            <a:pPr marL="457200" lvl="1" indent="0" algn="ctr">
              <a:buNone/>
            </a:pPr>
            <a:r>
              <a:rPr lang="en-US" dirty="0" err="1">
                <a:solidFill>
                  <a:prstClr val="black"/>
                </a:solidFill>
                <a:latin typeface="SourceCodePro-Regular"/>
              </a:rPr>
              <a:t>c</a:t>
            </a:r>
            <a:r>
              <a:rPr lang="en-US" dirty="0" err="1" smtClean="0">
                <a:solidFill>
                  <a:prstClr val="black"/>
                </a:solidFill>
                <a:latin typeface="SourceCodePro-Regular"/>
              </a:rPr>
              <a:t>han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&lt;- 5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473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</a:t>
            </a:r>
            <a:r>
              <a:rPr lang="en-US" dirty="0" smtClean="0"/>
              <a:t>Go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Concurrency as a language feature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533" y="1600200"/>
            <a:ext cx="8398934" cy="4525963"/>
          </a:xfrm>
        </p:spPr>
        <p:txBody>
          <a:bodyPr/>
          <a:lstStyle/>
          <a:p>
            <a:r>
              <a:rPr lang="en-US" dirty="0" smtClean="0"/>
              <a:t>Channels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etrieve data from channel</a:t>
            </a:r>
            <a:endParaRPr lang="en-US" dirty="0" smtClean="0"/>
          </a:p>
          <a:p>
            <a:pPr marL="457200" lvl="1" indent="0" algn="ctr">
              <a:buNone/>
            </a:pPr>
            <a:endParaRPr lang="en-US" dirty="0" smtClean="0">
              <a:solidFill>
                <a:prstClr val="black"/>
              </a:solidFill>
              <a:latin typeface="SourceCodePro-Regular"/>
            </a:endParaRPr>
          </a:p>
          <a:p>
            <a:pPr marL="457200" lvl="1" indent="0" algn="ctr">
              <a:buNone/>
            </a:pPr>
            <a:r>
              <a:rPr lang="en-US" dirty="0">
                <a:solidFill>
                  <a:prstClr val="black"/>
                </a:solidFill>
                <a:latin typeface="SourceCodePro-Regular"/>
              </a:rPr>
              <a:t>v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alue := </a:t>
            </a:r>
            <a:r>
              <a:rPr lang="en-US" dirty="0" smtClean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 err="1" smtClean="0">
                <a:latin typeface="SourceCodePro-Regular"/>
              </a:rPr>
              <a:t>chan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112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62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641610"/>
            <a:ext cx="8229600" cy="214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705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2269961"/>
            <a:ext cx="4221288" cy="60362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359831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65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3098305"/>
            <a:ext cx="6899432" cy="147139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78209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66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4741187"/>
            <a:ext cx="4566410" cy="62924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78976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5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533354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49724" y="2505742"/>
            <a:ext cx="2566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Read data from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83844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79566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9534" y="2768056"/>
            <a:ext cx="197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Perform operation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8912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250809" y="1656901"/>
            <a:ext cx="8642382" cy="278846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Lane Guiding Control using high FPS camera </a:t>
            </a:r>
            <a:br>
              <a:rPr lang="en-US" dirty="0" smtClean="0"/>
            </a:br>
            <a:r>
              <a:rPr lang="en-US" dirty="0" smtClean="0"/>
              <a:t>(60 FPS, 640x480px)</a:t>
            </a:r>
          </a:p>
          <a:p>
            <a:r>
              <a:rPr lang="en-US" dirty="0"/>
              <a:t>Data rate: </a:t>
            </a:r>
            <a:r>
              <a:rPr lang="en-US" dirty="0" smtClean="0"/>
              <a:t>~17.6MB/s</a:t>
            </a:r>
          </a:p>
          <a:p>
            <a:r>
              <a:rPr lang="en-US" dirty="0" smtClean="0"/>
              <a:t>Pixel </a:t>
            </a:r>
            <a:r>
              <a:rPr lang="en-US" dirty="0"/>
              <a:t>Clock</a:t>
            </a:r>
            <a:r>
              <a:rPr lang="en-US" dirty="0" smtClean="0"/>
              <a:t>: 27MHz</a:t>
            </a:r>
          </a:p>
          <a:p>
            <a:r>
              <a:rPr lang="en-US" dirty="0" smtClean="0"/>
              <a:t>Implemented using C and RTL models,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307178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5764" y="3044176"/>
            <a:ext cx="355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Send data to next stage’s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965032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68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8528" y="1827722"/>
            <a:ext cx="4572000" cy="38625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java.util.ArrayList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extends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PipelineContextAdaptor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List&lt;Error&gt;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&lt;Error&gt;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return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Error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e){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</a:p>
          <a:p>
            <a:endParaRPr lang="en-US" sz="700" dirty="0">
              <a:solidFill>
                <a:prstClr val="black"/>
              </a:solidFill>
              <a:latin typeface="SourceCodePro-Regular"/>
            </a:endParaRPr>
          </a:p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endParaRPr lang="en-US" sz="700" dirty="0"/>
          </a:p>
        </p:txBody>
      </p:sp>
      <p:sp>
        <p:nvSpPr>
          <p:cNvPr id="7" name="Rectangle 6"/>
          <p:cNvSpPr/>
          <p:nvPr/>
        </p:nvSpPr>
        <p:spPr>
          <a:xfrm>
            <a:off x="4017863" y="1827722"/>
            <a:ext cx="4933791" cy="4939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SequentialPipeline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){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break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726523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allows for quicker development due to less boilerplate </a:t>
            </a:r>
          </a:p>
          <a:p>
            <a:pPr lvl="2"/>
            <a:r>
              <a:rPr lang="en-US" dirty="0" smtClean="0"/>
              <a:t>simple syntax – few corner cases</a:t>
            </a:r>
          </a:p>
          <a:p>
            <a:pPr lvl="2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applications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hannels as a language feature</a:t>
            </a:r>
          </a:p>
          <a:p>
            <a:pPr lvl="2"/>
            <a:r>
              <a:rPr lang="en-US" dirty="0" err="1"/>
              <a:t>g</a:t>
            </a:r>
            <a:r>
              <a:rPr lang="en-US" dirty="0" err="1" smtClean="0"/>
              <a:t>oroutines</a:t>
            </a:r>
            <a:r>
              <a:rPr lang="en-US" dirty="0" smtClean="0"/>
              <a:t> (lightweight threads) as a language feature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ompiler/</a:t>
            </a:r>
            <a:r>
              <a:rPr lang="en-US" dirty="0"/>
              <a:t>r</a:t>
            </a:r>
            <a:r>
              <a:rPr lang="en-US" dirty="0" smtClean="0"/>
              <a:t>untime know these features,</a:t>
            </a:r>
            <a:r>
              <a:rPr lang="en-US" b="1" dirty="0" smtClean="0"/>
              <a:t> can find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71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Go Concurrency</a:t>
            </a:r>
          </a:p>
          <a:p>
            <a:pPr lvl="1"/>
            <a:r>
              <a:rPr lang="en-US" dirty="0" smtClean="0"/>
              <a:t>Implementation of pipeline pattern very “natural”</a:t>
            </a:r>
          </a:p>
          <a:p>
            <a:pPr lvl="1"/>
            <a:r>
              <a:rPr lang="en-US" dirty="0" smtClean="0"/>
              <a:t>But other concurrency patterns work great too:</a:t>
            </a:r>
          </a:p>
          <a:p>
            <a:pPr lvl="2"/>
            <a:r>
              <a:rPr lang="en-US" dirty="0" smtClean="0"/>
              <a:t>Actors</a:t>
            </a:r>
          </a:p>
          <a:p>
            <a:pPr lvl="2"/>
            <a:r>
              <a:rPr lang="en-US" dirty="0" smtClean="0"/>
              <a:t>Fork/Join</a:t>
            </a:r>
          </a:p>
          <a:p>
            <a:pPr lvl="2"/>
            <a:r>
              <a:rPr lang="en-US" dirty="0" smtClean="0"/>
              <a:t>Master/Worker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209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simplicity comes 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Milestones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315" y="1600200"/>
            <a:ext cx="8635370" cy="4525963"/>
          </a:xfrm>
        </p:spPr>
        <p:txBody>
          <a:bodyPr/>
          <a:lstStyle/>
          <a:p>
            <a:r>
              <a:rPr lang="en-US" dirty="0" smtClean="0"/>
              <a:t>Technological unification on Linux</a:t>
            </a:r>
          </a:p>
          <a:p>
            <a:pPr lvl="1"/>
            <a:r>
              <a:rPr lang="en-US" dirty="0" smtClean="0"/>
              <a:t>Determine if Go is a viable alternative to </a:t>
            </a:r>
            <a:r>
              <a:rPr lang="en-US" dirty="0" smtClean="0"/>
              <a:t>C</a:t>
            </a:r>
          </a:p>
          <a:p>
            <a:r>
              <a:rPr lang="en-US" dirty="0" smtClean="0"/>
              <a:t>Maximizing </a:t>
            </a:r>
            <a:r>
              <a:rPr lang="en-US" dirty="0" smtClean="0"/>
              <a:t>throughput for current subsystems</a:t>
            </a:r>
          </a:p>
          <a:p>
            <a:pPr lvl="1"/>
            <a:r>
              <a:rPr lang="en-US" dirty="0" smtClean="0"/>
              <a:t>Pipeline Pattern and </a:t>
            </a:r>
            <a:r>
              <a:rPr lang="en-US" dirty="0" smtClean="0"/>
              <a:t>SIMD</a:t>
            </a:r>
            <a:r>
              <a:rPr lang="en-US" dirty="0"/>
              <a:t> </a:t>
            </a:r>
            <a:r>
              <a:rPr lang="en-US" dirty="0" smtClean="0"/>
              <a:t>µP feature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473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</a:t>
            </a:r>
          </a:p>
          <a:p>
            <a:pPr lvl="1"/>
            <a:r>
              <a:rPr lang="en-US" dirty="0" smtClean="0"/>
              <a:t>C on Linux parallel to RTL/FPGA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throughput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1000" dirty="0" smtClean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FAUST Project (2013). FAUST - </a:t>
            </a:r>
            <a:r>
              <a:rPr lang="en-US" sz="1200" dirty="0" err="1">
                <a:latin typeface="NimbusSanL"/>
              </a:rPr>
              <a:t>Fahrerassistenz</a:t>
            </a:r>
            <a:r>
              <a:rPr lang="en-US" sz="1200" dirty="0">
                <a:latin typeface="NimbusSanL"/>
              </a:rPr>
              <a:t> und </a:t>
            </a:r>
            <a:r>
              <a:rPr lang="en-US" sz="1200" dirty="0" err="1">
                <a:latin typeface="NimbusSanL"/>
              </a:rPr>
              <a:t>autonome</a:t>
            </a:r>
            <a:r>
              <a:rPr lang="en-US" sz="1200" dirty="0">
                <a:latin typeface="NimbusSanL"/>
              </a:rPr>
              <a:t> </a:t>
            </a:r>
            <a:r>
              <a:rPr lang="en-US" sz="1200" dirty="0" err="1">
                <a:latin typeface="NimbusSanL"/>
              </a:rPr>
              <a:t>Systeme</a:t>
            </a:r>
            <a:r>
              <a:rPr lang="en-US" sz="1200" dirty="0">
                <a:latin typeface="NimbusSanL"/>
              </a:rPr>
              <a:t>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faust.informatik.haw-hamburg.de</a:t>
            </a:r>
            <a:r>
              <a:rPr lang="en-US" sz="1200" dirty="0">
                <a:latin typeface="CMTT10"/>
              </a:rPr>
              <a:t> </a:t>
            </a:r>
            <a:r>
              <a:rPr lang="en-US" sz="1200" dirty="0">
                <a:latin typeface="NimbusSanL"/>
              </a:rPr>
              <a:t>(last accessed: 2013-05-07) </a:t>
            </a:r>
            <a:endParaRPr lang="en-US" sz="1200" dirty="0" smtClean="0">
              <a:latin typeface="NimbusSanL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 err="1">
                <a:latin typeface="NimbusSanL"/>
              </a:rPr>
              <a:t>Kejariwal</a:t>
            </a:r>
            <a:r>
              <a:rPr lang="en-US" sz="1200" dirty="0">
                <a:latin typeface="NimbusSanL"/>
              </a:rPr>
              <a:t>, A., </a:t>
            </a:r>
            <a:r>
              <a:rPr lang="en-US" sz="1200" dirty="0" err="1">
                <a:latin typeface="NimbusSanL"/>
              </a:rPr>
              <a:t>Veidenbaum</a:t>
            </a:r>
            <a:r>
              <a:rPr lang="en-US" sz="1200" dirty="0">
                <a:latin typeface="NimbusSanL"/>
              </a:rPr>
              <a:t>, A. V., </a:t>
            </a:r>
            <a:r>
              <a:rPr lang="en-US" sz="1200" dirty="0" err="1">
                <a:latin typeface="NimbusSanL"/>
              </a:rPr>
              <a:t>Nicolau</a:t>
            </a:r>
            <a:r>
              <a:rPr lang="en-US" sz="1200" dirty="0">
                <a:latin typeface="NimbusSanL"/>
              </a:rPr>
              <a:t>, A., </a:t>
            </a:r>
            <a:r>
              <a:rPr lang="en-US" sz="1200" dirty="0" err="1">
                <a:latin typeface="NimbusSanL"/>
              </a:rPr>
              <a:t>Girkar</a:t>
            </a:r>
            <a:r>
              <a:rPr lang="en-US" sz="1200" dirty="0">
                <a:latin typeface="NimbusSanL"/>
              </a:rPr>
              <a:t>, M., </a:t>
            </a:r>
            <a:r>
              <a:rPr lang="en-US" sz="1200" dirty="0" err="1">
                <a:latin typeface="NimbusSanL"/>
              </a:rPr>
              <a:t>Tian</a:t>
            </a:r>
            <a:r>
              <a:rPr lang="en-US" sz="1200" dirty="0">
                <a:latin typeface="NimbusSanL"/>
              </a:rPr>
              <a:t>, X. and Saito, H. (2009). On the exploitation of loop-level parallelism in embedded applications, </a:t>
            </a:r>
            <a:r>
              <a:rPr lang="en-US" sz="1200" i="1" dirty="0">
                <a:latin typeface="NimbusSanL"/>
              </a:rPr>
              <a:t>ACM </a:t>
            </a:r>
            <a:r>
              <a:rPr lang="en-US" sz="1200" i="1" dirty="0" err="1">
                <a:latin typeface="NimbusSanL"/>
              </a:rPr>
              <a:t>Transac</a:t>
            </a:r>
            <a:r>
              <a:rPr lang="en-US" sz="1200" i="1" dirty="0">
                <a:latin typeface="NimbusSanL"/>
              </a:rPr>
              <a:t>- </a:t>
            </a:r>
            <a:r>
              <a:rPr lang="en-US" sz="1200" i="1" dirty="0" err="1">
                <a:latin typeface="NimbusSanL"/>
              </a:rPr>
              <a:t>tions</a:t>
            </a:r>
            <a:r>
              <a:rPr lang="en-US" sz="1200" i="1" dirty="0">
                <a:latin typeface="NimbusSanL"/>
              </a:rPr>
              <a:t> on Embedded Computing Systems </a:t>
            </a:r>
            <a:r>
              <a:rPr lang="en-US" sz="1200" b="1" dirty="0">
                <a:latin typeface="NimbusSanL"/>
              </a:rPr>
              <a:t>8</a:t>
            </a:r>
            <a:r>
              <a:rPr lang="en-US" sz="1200" dirty="0">
                <a:latin typeface="NimbusSanL"/>
              </a:rPr>
              <a:t>(2): 1–34. ISSN: 15399087.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portal.acm.org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citation.cfm?doid</a:t>
            </a:r>
            <a:r>
              <a:rPr lang="en-US" sz="1200" dirty="0">
                <a:latin typeface="CMTT10"/>
              </a:rPr>
              <a:t>=1457255.1457257 </a:t>
            </a:r>
            <a:endParaRPr lang="en-US" sz="1200" dirty="0" smtClean="0">
              <a:latin typeface="CMTT10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Mattson, T. G., Sanders, B. A. and </a:t>
            </a:r>
            <a:r>
              <a:rPr lang="en-US" sz="1200" dirty="0" err="1">
                <a:latin typeface="NimbusSanL"/>
              </a:rPr>
              <a:t>Massingill</a:t>
            </a:r>
            <a:r>
              <a:rPr lang="en-US" sz="1200" dirty="0">
                <a:latin typeface="NimbusSanL"/>
              </a:rPr>
              <a:t>, B. L. (2010). </a:t>
            </a:r>
            <a:r>
              <a:rPr lang="en-US" sz="1200" i="1" dirty="0">
                <a:latin typeface="NimbusSanL"/>
              </a:rPr>
              <a:t>Patterns for Parallel Pro- </a:t>
            </a:r>
            <a:r>
              <a:rPr lang="en-US" sz="1200" i="1" dirty="0" err="1">
                <a:latin typeface="NimbusSanL"/>
              </a:rPr>
              <a:t>gramming</a:t>
            </a:r>
            <a:r>
              <a:rPr lang="en-US" sz="1200" dirty="0">
                <a:latin typeface="NimbusSanL"/>
              </a:rPr>
              <a:t>, 6th </a:t>
            </a:r>
            <a:r>
              <a:rPr lang="en-US" sz="1200" dirty="0" err="1">
                <a:latin typeface="NimbusSanL"/>
              </a:rPr>
              <a:t>edn</a:t>
            </a:r>
            <a:r>
              <a:rPr lang="en-US" sz="1200" dirty="0">
                <a:latin typeface="NimbusSanL"/>
              </a:rPr>
              <a:t>, Addison-Wesley, Westford, Massachusetts. ISBN: 0-321-22811- 1. </a:t>
            </a:r>
            <a:endParaRPr lang="en-US" sz="1200" dirty="0" smtClean="0">
              <a:latin typeface="NimbusSanL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>
                <a:latin typeface="NimbusSanL"/>
              </a:rPr>
              <a:t>Pike, R. (2012). Go at Google, </a:t>
            </a:r>
            <a:r>
              <a:rPr lang="en-US" sz="1200" i="1" dirty="0">
                <a:latin typeface="NimbusSanL"/>
              </a:rPr>
              <a:t>Proceedings of the 3rd annual conference on Systems, programming, and applications: software for humanity - SPLASH ’12 </a:t>
            </a:r>
            <a:r>
              <a:rPr lang="en-US" sz="1200" dirty="0">
                <a:latin typeface="NimbusSanL"/>
              </a:rPr>
              <a:t>p. 5</a:t>
            </a:r>
            <a:r>
              <a:rPr lang="en-US" sz="1200" dirty="0" smtClean="0">
                <a:latin typeface="NimbusSanL"/>
              </a:rPr>
              <a:t>.</a:t>
            </a:r>
            <a:r>
              <a:rPr lang="en-US" sz="1200" dirty="0">
                <a:latin typeface="NimbusSanL"/>
              </a:rPr>
              <a:t/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dl.acm.org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citation.cfm?doid</a:t>
            </a:r>
            <a:r>
              <a:rPr lang="en-US" sz="1200" dirty="0">
                <a:latin typeface="CMTT10"/>
              </a:rPr>
              <a:t>=2384716.2384720 </a:t>
            </a:r>
            <a:endParaRPr lang="en-US" sz="1200" dirty="0" smtClean="0">
              <a:latin typeface="CMTT10"/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 err="1">
                <a:latin typeface="NimbusSanL"/>
              </a:rPr>
              <a:t>Preud’Homme</a:t>
            </a:r>
            <a:r>
              <a:rPr lang="en-US" sz="1200" dirty="0">
                <a:latin typeface="NimbusSanL"/>
              </a:rPr>
              <a:t>, T., </a:t>
            </a:r>
            <a:r>
              <a:rPr lang="en-US" sz="1200" dirty="0" err="1">
                <a:latin typeface="NimbusSanL"/>
              </a:rPr>
              <a:t>Sopena</a:t>
            </a:r>
            <a:r>
              <a:rPr lang="en-US" sz="1200" dirty="0">
                <a:latin typeface="NimbusSanL"/>
              </a:rPr>
              <a:t>, J., Thomas, G. and </a:t>
            </a:r>
            <a:r>
              <a:rPr lang="en-US" sz="1200" dirty="0" err="1">
                <a:latin typeface="NimbusSanL"/>
              </a:rPr>
              <a:t>Folliot</a:t>
            </a:r>
            <a:r>
              <a:rPr lang="en-US" sz="1200" dirty="0">
                <a:latin typeface="NimbusSanL"/>
              </a:rPr>
              <a:t>, B. (2012). An Improvement of </a:t>
            </a:r>
            <a:r>
              <a:rPr lang="en-US" sz="1200" dirty="0" err="1">
                <a:latin typeface="NimbusSanL"/>
              </a:rPr>
              <a:t>OpenMP</a:t>
            </a:r>
            <a:r>
              <a:rPr lang="en-US" sz="1200" dirty="0">
                <a:latin typeface="NimbusSanL"/>
              </a:rPr>
              <a:t> Pipeline Parallelism with the </a:t>
            </a:r>
            <a:r>
              <a:rPr lang="en-US" sz="1200" dirty="0" err="1">
                <a:latin typeface="NimbusSanL"/>
              </a:rPr>
              <a:t>BatchQueue</a:t>
            </a:r>
            <a:r>
              <a:rPr lang="en-US" sz="1200" dirty="0">
                <a:latin typeface="NimbusSanL"/>
              </a:rPr>
              <a:t> Algorithm, </a:t>
            </a:r>
            <a:r>
              <a:rPr lang="en-US" sz="1200" i="1" dirty="0">
                <a:latin typeface="NimbusSanL"/>
              </a:rPr>
              <a:t>2012 IEEE 18th International Conference on Parallel and Distributed Systems </a:t>
            </a:r>
            <a:r>
              <a:rPr lang="en-US" sz="1200" dirty="0">
                <a:latin typeface="NimbusSanL"/>
              </a:rPr>
              <a:t>(</a:t>
            </a:r>
            <a:r>
              <a:rPr lang="en-US" sz="1200" dirty="0" err="1">
                <a:latin typeface="NimbusSanL"/>
              </a:rPr>
              <a:t>i</a:t>
            </a:r>
            <a:r>
              <a:rPr lang="en-US" sz="1200" dirty="0">
                <a:latin typeface="NimbusSanL"/>
              </a:rPr>
              <a:t>): 348–355.</a:t>
            </a:r>
            <a:br>
              <a:rPr lang="en-US" sz="1200" dirty="0">
                <a:latin typeface="NimbusSanL"/>
              </a:rPr>
            </a:br>
            <a:r>
              <a:rPr lang="en-US" sz="1200" dirty="0" smtClean="0">
                <a:latin typeface="NimbusSanL"/>
              </a:rPr>
              <a:t>	</a:t>
            </a:r>
            <a:r>
              <a:rPr lang="en-US" sz="1200" b="1" dirty="0" smtClean="0">
                <a:latin typeface="NimbusSanL"/>
              </a:rPr>
              <a:t>URL</a:t>
            </a:r>
            <a:r>
              <a:rPr lang="en-US" sz="1200" b="1" dirty="0">
                <a:latin typeface="NimbusSanL"/>
              </a:rPr>
              <a:t>: </a:t>
            </a:r>
            <a:r>
              <a:rPr lang="en-US" sz="1200" dirty="0">
                <a:latin typeface="CMTT10"/>
              </a:rPr>
              <a:t>http://</a:t>
            </a:r>
            <a:r>
              <a:rPr lang="en-US" sz="1200" dirty="0" err="1">
                <a:latin typeface="CMTT10"/>
              </a:rPr>
              <a:t>ieeexplore.ieee.org</a:t>
            </a:r>
            <a:r>
              <a:rPr lang="en-US" sz="1200" dirty="0">
                <a:latin typeface="CMTT10"/>
              </a:rPr>
              <a:t>/</a:t>
            </a:r>
            <a:r>
              <a:rPr lang="en-US" sz="1200" dirty="0" err="1">
                <a:latin typeface="CMTT10"/>
              </a:rPr>
              <a:t>lpdocs</a:t>
            </a:r>
            <a:r>
              <a:rPr lang="en-US" sz="1200" dirty="0">
                <a:latin typeface="CMTT10"/>
              </a:rPr>
              <a:t>/epic03/</a:t>
            </a:r>
            <a:r>
              <a:rPr lang="en-US" sz="1200" dirty="0" err="1">
                <a:latin typeface="CMTT10"/>
              </a:rPr>
              <a:t>wrapper.htm?arnumber</a:t>
            </a:r>
            <a:r>
              <a:rPr lang="en-US" sz="1200" dirty="0">
                <a:latin typeface="CMTT10"/>
              </a:rPr>
              <a:t>= 6413677 </a:t>
            </a:r>
            <a:endParaRPr lang="en-US" sz="1200" dirty="0"/>
          </a:p>
          <a:p>
            <a:pPr marL="0" indent="0">
              <a:buNone/>
            </a:pPr>
            <a:endParaRPr lang="en-US" sz="1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837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3382</TotalTime>
  <Words>1476</Words>
  <Application>Microsoft Macintosh PowerPoint</Application>
  <PresentationFormat>On-screen Show (4:3)</PresentationFormat>
  <Paragraphs>397</Paragraphs>
  <Slides>80</Slides>
  <Notes>5</Notes>
  <HiddenSlides>3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1" baseType="lpstr">
      <vt:lpstr>Office Theme</vt:lpstr>
      <vt:lpstr>Evaluation of parallelism techniques on embedded  multi-core platforms  </vt:lpstr>
      <vt:lpstr>Outline</vt:lpstr>
      <vt:lpstr>The Platform</vt:lpstr>
      <vt:lpstr>The Platform</vt:lpstr>
      <vt:lpstr>PowerPoint Presentation</vt:lpstr>
      <vt:lpstr>Obstacle Detection</vt:lpstr>
      <vt:lpstr>Lane Guiding Control</vt:lpstr>
      <vt:lpstr>PowerPoint Presentation</vt:lpstr>
      <vt:lpstr>Outline</vt:lpstr>
      <vt:lpstr>Parallelism Techniques</vt:lpstr>
      <vt:lpstr>Parallelism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Stage Pseudo code</vt:lpstr>
      <vt:lpstr>Pipeline Stage Pseudo code</vt:lpstr>
      <vt:lpstr>Pipeline Stage Pseudo code</vt:lpstr>
      <vt:lpstr>Pipeline Stage Pseudo code</vt:lpstr>
      <vt:lpstr>Pipeline Pattern</vt:lpstr>
      <vt:lpstr>Pipeline Pattern</vt:lpstr>
      <vt:lpstr>PowerPoint Presentation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Image to gray scale – Sum of products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“D” registers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PowerPoint Presentation</vt:lpstr>
      <vt:lpstr>Outline</vt:lpstr>
      <vt:lpstr>Google Go</vt:lpstr>
      <vt:lpstr>Google Go</vt:lpstr>
      <vt:lpstr>Language Specification Who’s keeping it simple?</vt:lpstr>
      <vt:lpstr>Google Go Concurrency as a language feature</vt:lpstr>
      <vt:lpstr>Google Go Concurrency as a language feature</vt:lpstr>
      <vt:lpstr>Google Go Concurrency as a language feature</vt:lpstr>
      <vt:lpstr>Google Go Concurrency as a language feature</vt:lpstr>
      <vt:lpstr>Google Go Concurrency as a language feature</vt:lpstr>
      <vt:lpstr>Google Go Concurrency as a language feature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Java…</vt:lpstr>
      <vt:lpstr>Code example Pipeline pattern in Java…</vt:lpstr>
      <vt:lpstr>Google Go Can we use it on embedded platforms?</vt:lpstr>
      <vt:lpstr>Google Go Can we use it on embedded platforms?</vt:lpstr>
      <vt:lpstr>Google Go Can we use it on embedded platforms?</vt:lpstr>
      <vt:lpstr>Google Go Can we use it on embedded platforms?</vt:lpstr>
      <vt:lpstr>Next Milestones</vt:lpstr>
      <vt:lpstr>Next Milestones</vt:lpstr>
      <vt:lpstr>The End</vt:lpstr>
      <vt:lpstr>References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258</cp:revision>
  <cp:lastPrinted>2013-05-28T09:30:00Z</cp:lastPrinted>
  <dcterms:created xsi:type="dcterms:W3CDTF">2013-05-22T13:33:12Z</dcterms:created>
  <dcterms:modified xsi:type="dcterms:W3CDTF">2013-06-03T17:12:36Z</dcterms:modified>
</cp:coreProperties>
</file>